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304" r:id="rId5"/>
    <p:sldId id="544" r:id="rId6"/>
    <p:sldId id="551" r:id="rId7"/>
    <p:sldId id="553" r:id="rId8"/>
    <p:sldId id="555" r:id="rId9"/>
    <p:sldId id="539" r:id="rId10"/>
    <p:sldId id="556" r:id="rId11"/>
    <p:sldId id="550" r:id="rId12"/>
    <p:sldId id="335" r:id="rId13"/>
    <p:sldId id="450" r:id="rId14"/>
    <p:sldId id="451" r:id="rId15"/>
    <p:sldId id="452" r:id="rId16"/>
    <p:sldId id="453" r:id="rId17"/>
    <p:sldId id="336" r:id="rId18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77778"/>
  </p:normalViewPr>
  <p:slideViewPr>
    <p:cSldViewPr snapToGrid="0" snapToObjects="1" showGuides="1">
      <p:cViewPr varScale="1">
        <p:scale>
          <a:sx n="167" d="100"/>
          <a:sy n="167" d="100"/>
        </p:scale>
        <p:origin x="1800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17.01.2024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17/01/2024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4436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0403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7183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4208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256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13</a:t>
            </a:r>
          </a:p>
        </p:txBody>
      </p:sp>
    </p:spTree>
    <p:extLst>
      <p:ext uri="{BB962C8B-B14F-4D97-AF65-F5344CB8AC3E}">
        <p14:creationId xmlns:p14="http://schemas.microsoft.com/office/powerpoint/2010/main" val="322971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12162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74" r:id="rId7"/>
    <p:sldLayoutId id="2147483675" r:id="rId8"/>
    <p:sldLayoutId id="2147483682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5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Exercices</a:t>
            </a:r>
            <a:br>
              <a:rPr lang="fr-FR" dirty="0"/>
            </a:br>
            <a:r>
              <a:rPr lang="fr-FR" dirty="0"/>
              <a:t>Information examen final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CH"/>
              <a:t>Katrin 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361479"/>
            <a:ext cx="7726363" cy="3543260"/>
          </a:xfrm>
        </p:spPr>
        <p:txBody>
          <a:bodyPr>
            <a:noAutofit/>
          </a:bodyPr>
          <a:lstStyle/>
          <a:p>
            <a:pPr>
              <a:buNone/>
            </a:pPr>
            <a:endParaRPr lang="fr-CH" sz="1425" dirty="0"/>
          </a:p>
          <a:p>
            <a:r>
              <a:rPr lang="pt-BR" dirty="0"/>
              <a:t>Mercredi 28.06.2023 de 09h15 à 12h15</a:t>
            </a:r>
            <a:endParaRPr lang="en-GB" dirty="0"/>
          </a:p>
          <a:p>
            <a:r>
              <a:rPr lang="fr-CH" dirty="0"/>
              <a:t>Salle: </a:t>
            </a:r>
            <a:r>
              <a:rPr lang="en-GB" dirty="0"/>
              <a:t>SG1</a:t>
            </a:r>
            <a:endParaRPr lang="fr-CH" dirty="0"/>
          </a:p>
          <a:p>
            <a:r>
              <a:rPr lang="it-IT" dirty="0"/>
              <a:t>Durée: 3h</a:t>
            </a:r>
          </a:p>
          <a:p>
            <a:r>
              <a:rPr lang="fr-CH" dirty="0"/>
              <a:t>Formulaire («</a:t>
            </a:r>
            <a:r>
              <a:rPr lang="fr-CH" dirty="0" err="1"/>
              <a:t>Cheat</a:t>
            </a:r>
            <a:r>
              <a:rPr lang="fr-CH" dirty="0"/>
              <a:t> </a:t>
            </a:r>
            <a:r>
              <a:rPr lang="fr-CH" dirty="0" err="1"/>
              <a:t>sheet</a:t>
            </a:r>
            <a:r>
              <a:rPr lang="fr-CH" dirty="0"/>
              <a:t>»): Deux pages (=une feuille recto-verso)</a:t>
            </a:r>
          </a:p>
          <a:p>
            <a:pPr marL="0" indent="0">
              <a:buNone/>
            </a:pPr>
            <a:endParaRPr lang="fr-CH" sz="1500" u="sng" dirty="0"/>
          </a:p>
          <a:p>
            <a:pPr marL="0" indent="0">
              <a:buNone/>
            </a:pPr>
            <a:r>
              <a:rPr lang="fr-CH" i="1" dirty="0"/>
              <a:t>Des « </a:t>
            </a:r>
            <a:r>
              <a:rPr lang="fr-CH" i="1" dirty="0" err="1"/>
              <a:t>cheat</a:t>
            </a:r>
            <a:r>
              <a:rPr lang="fr-CH" i="1" dirty="0"/>
              <a:t> </a:t>
            </a:r>
            <a:r>
              <a:rPr lang="fr-CH" i="1" dirty="0" err="1"/>
              <a:t>sheets</a:t>
            </a:r>
            <a:r>
              <a:rPr lang="fr-CH" i="1" dirty="0"/>
              <a:t> » photocopiés ou imprimés ne sont pas permis.</a:t>
            </a:r>
          </a:p>
          <a:p>
            <a:pPr marL="0" indent="0">
              <a:buNone/>
            </a:pPr>
            <a:endParaRPr lang="fr-CH" sz="1425" dirty="0"/>
          </a:p>
          <a:p>
            <a:pPr marL="0" indent="0">
              <a:buNone/>
            </a:pPr>
            <a:endParaRPr lang="fr-CH" sz="1425" dirty="0"/>
          </a:p>
          <a:p>
            <a:pPr marL="0" indent="0">
              <a:buNone/>
            </a:pPr>
            <a:endParaRPr lang="fr-CH" sz="1425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697643"/>
          </a:xfrm>
        </p:spPr>
        <p:txBody>
          <a:bodyPr>
            <a:normAutofit/>
          </a:bodyPr>
          <a:lstStyle/>
          <a:p>
            <a:r>
              <a:rPr lang="fr-CH" dirty="0"/>
              <a:t>Examen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10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13</a:t>
            </a:r>
          </a:p>
        </p:txBody>
      </p:sp>
    </p:spTree>
    <p:extLst>
      <p:ext uri="{BB962C8B-B14F-4D97-AF65-F5344CB8AC3E}">
        <p14:creationId xmlns:p14="http://schemas.microsoft.com/office/powerpoint/2010/main" val="2876873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Sujets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241425"/>
            <a:ext cx="7726363" cy="3709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CH" sz="1500" dirty="0"/>
          </a:p>
          <a:p>
            <a:r>
              <a:rPr lang="fr-CH" dirty="0"/>
              <a:t>Tous sujets qu’on a traités pendant le cours</a:t>
            </a:r>
          </a:p>
          <a:p>
            <a:r>
              <a:rPr lang="fr-CH" dirty="0"/>
              <a:t>= Chapitres 1-12 du livre “Analyse des structures et milieux continus – Statique appliquée”</a:t>
            </a:r>
          </a:p>
          <a:p>
            <a:r>
              <a:rPr lang="fr-CH" dirty="0"/>
              <a:t>Pas à l’examen: </a:t>
            </a:r>
          </a:p>
          <a:p>
            <a:pPr lvl="1"/>
            <a:r>
              <a:rPr lang="fr-CH" dirty="0"/>
              <a:t>1.3.3	Action du vent</a:t>
            </a:r>
          </a:p>
          <a:p>
            <a:pPr lvl="1"/>
            <a:r>
              <a:rPr lang="en-US" dirty="0"/>
              <a:t>10.4.5	</a:t>
            </a:r>
            <a:r>
              <a:rPr lang="en-US" dirty="0" err="1"/>
              <a:t>Câble</a:t>
            </a:r>
            <a:r>
              <a:rPr lang="en-US" dirty="0"/>
              <a:t> </a:t>
            </a:r>
            <a:r>
              <a:rPr lang="en-US" dirty="0" err="1"/>
              <a:t>surbaissés</a:t>
            </a:r>
            <a:endParaRPr lang="fr-CH" dirty="0"/>
          </a:p>
          <a:p>
            <a:pPr lvl="1"/>
            <a:r>
              <a:rPr lang="fr-CH" dirty="0"/>
              <a:t>13	Propriétés des figures planes</a:t>
            </a:r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11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13</a:t>
            </a:r>
          </a:p>
        </p:txBody>
      </p:sp>
    </p:spTree>
    <p:extLst>
      <p:ext uri="{BB962C8B-B14F-4D97-AF65-F5344CB8AC3E}">
        <p14:creationId xmlns:p14="http://schemas.microsoft.com/office/powerpoint/2010/main" val="3206443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Préparation à l’examen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12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FD7CB2-67AF-8345-9F1A-66E2ED81B8CC}"/>
              </a:ext>
            </a:extLst>
          </p:cNvPr>
          <p:cNvSpPr txBox="1">
            <a:spLocks/>
          </p:cNvSpPr>
          <p:nvPr/>
        </p:nvSpPr>
        <p:spPr>
          <a:xfrm>
            <a:off x="904875" y="1852787"/>
            <a:ext cx="7726363" cy="370903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fr-CH" sz="1500" dirty="0"/>
          </a:p>
          <a:p>
            <a:r>
              <a:rPr lang="fr-CH" dirty="0"/>
              <a:t>Comprendre la théorie</a:t>
            </a:r>
          </a:p>
          <a:p>
            <a:r>
              <a:rPr lang="fr-FR" dirty="0"/>
              <a:t>Faire des exercices (aussi: exercices supplémentaires, un exercice d’un examen)</a:t>
            </a:r>
          </a:p>
          <a:p>
            <a:r>
              <a:rPr lang="fr-FR" dirty="0"/>
              <a:t>Venir aux séances de préparation avec vos questions</a:t>
            </a:r>
          </a:p>
          <a:p>
            <a:pPr lvl="1"/>
            <a:r>
              <a:rPr lang="en-US" dirty="0"/>
              <a:t>Dates:</a:t>
            </a:r>
          </a:p>
          <a:p>
            <a:pPr lvl="2"/>
            <a:r>
              <a:rPr lang="en-US" dirty="0"/>
              <a:t>  A proposer pas le/la </a:t>
            </a:r>
            <a:r>
              <a:rPr lang="en-US" dirty="0" err="1"/>
              <a:t>délégué,e</a:t>
            </a:r>
            <a:r>
              <a:rPr lang="en-US" dirty="0"/>
              <a:t> de la </a:t>
            </a:r>
            <a:r>
              <a:rPr lang="en-US" dirty="0" err="1"/>
              <a:t>classe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Sur site / zoom / </a:t>
            </a:r>
            <a:r>
              <a:rPr lang="en-US" dirty="0" err="1">
                <a:solidFill>
                  <a:srgbClr val="FF0000"/>
                </a:solidFill>
              </a:rPr>
              <a:t>hybride</a:t>
            </a:r>
            <a:r>
              <a:rPr lang="en-US" dirty="0">
                <a:solidFill>
                  <a:srgbClr val="FF0000"/>
                </a:solidFill>
              </a:rPr>
              <a:t>?</a:t>
            </a:r>
            <a:endParaRPr lang="fr-CH" dirty="0">
              <a:solidFill>
                <a:srgbClr val="FF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0852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Examen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13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3" t="34380" r="14743" b="22314"/>
          <a:stretch/>
        </p:blipFill>
        <p:spPr>
          <a:xfrm>
            <a:off x="4424120" y="996668"/>
            <a:ext cx="3332982" cy="36184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9606" y="1974873"/>
            <a:ext cx="2335896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000" b="1" dirty="0">
                <a:latin typeface="Arial" pitchFamily="34" charset="0"/>
                <a:cs typeface="Arial" pitchFamily="34" charset="0"/>
              </a:rPr>
              <a:t>EQUILIBRE</a:t>
            </a:r>
          </a:p>
          <a:p>
            <a:pPr marL="428625" indent="-428625">
              <a:buFontTx/>
              <a:buChar char="-"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marL="428625" indent="-428625">
              <a:buFontTx/>
              <a:buChar char="-"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marL="428625" indent="-428625">
              <a:buFontTx/>
              <a:buChar char="-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Corps </a:t>
            </a:r>
            <a:r>
              <a:rPr lang="en-US" sz="1800" dirty="0" err="1">
                <a:latin typeface="Arial" pitchFamily="34" charset="0"/>
                <a:cs typeface="Arial" pitchFamily="34" charset="0"/>
              </a:rPr>
              <a:t>isolé</a:t>
            </a: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marL="428625" indent="-428625">
              <a:buFontTx/>
              <a:buChar char="-"/>
            </a:pPr>
            <a:r>
              <a:rPr lang="en-US" sz="1800" dirty="0" err="1">
                <a:latin typeface="Arial" pitchFamily="34" charset="0"/>
                <a:cs typeface="Arial" pitchFamily="34" charset="0"/>
              </a:rPr>
              <a:t>Schéma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latin typeface="Arial" pitchFamily="34" charset="0"/>
                <a:cs typeface="Arial" pitchFamily="34" charset="0"/>
              </a:rPr>
              <a:t>statique</a:t>
            </a:r>
            <a:endParaRPr lang="fr-CH" sz="1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505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The presentations are published under license CC BY-NC 4.0</a:t>
            </a:r>
          </a:p>
          <a:p>
            <a:endParaRPr lang="fr-CH" sz="1600" dirty="0"/>
          </a:p>
          <a:p>
            <a:r>
              <a:rPr lang="fr-CH" sz="1600" dirty="0"/>
              <a:t>If </a:t>
            </a:r>
            <a:r>
              <a:rPr lang="fr-CH" sz="1600" dirty="0" err="1"/>
              <a:t>reusing</a:t>
            </a:r>
            <a:r>
              <a:rPr lang="fr-CH" sz="1600" dirty="0"/>
              <a:t> the </a:t>
            </a:r>
            <a:r>
              <a:rPr lang="fr-CH" sz="1600" dirty="0" err="1"/>
              <a:t>entire</a:t>
            </a:r>
            <a:r>
              <a:rPr lang="fr-CH" sz="1600" dirty="0"/>
              <a:t> </a:t>
            </a:r>
            <a:r>
              <a:rPr lang="fr-CH" sz="1600" dirty="0" err="1"/>
              <a:t>presentation</a:t>
            </a:r>
            <a:r>
              <a:rPr lang="fr-CH" sz="1600" dirty="0"/>
              <a:t> or parts of </a:t>
            </a:r>
            <a:r>
              <a:rPr lang="fr-CH" sz="1600" dirty="0" err="1"/>
              <a:t>it</a:t>
            </a:r>
            <a:r>
              <a:rPr lang="fr-CH" sz="1600" dirty="0"/>
              <a:t>, </a:t>
            </a:r>
            <a:r>
              <a:rPr lang="fr-CH" sz="1600" dirty="0" err="1"/>
              <a:t>please</a:t>
            </a:r>
            <a:r>
              <a:rPr lang="fr-CH" sz="1600" dirty="0"/>
              <a:t> cite as «Beyer K, Statique I, Lecture notes, School of Architecture, Civil and </a:t>
            </a:r>
            <a:r>
              <a:rPr lang="fr-CH" sz="1600" dirty="0" err="1"/>
              <a:t>Environmental</a:t>
            </a:r>
            <a:r>
              <a:rPr lang="fr-CH" sz="1600" dirty="0"/>
              <a:t> Engineering, Ecole Polytechnique Fédérale de Lausanne, </a:t>
            </a:r>
            <a:r>
              <a:rPr lang="fr-CH" sz="1600" dirty="0" err="1"/>
              <a:t>Switzerland</a:t>
            </a:r>
            <a:r>
              <a:rPr lang="fr-CH" sz="1600" dirty="0"/>
              <a:t>, 2024.»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License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37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0D2916D-CDA3-4B1A-8384-D09CEC5704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0307136"/>
              </p:ext>
            </p:extLst>
          </p:nvPr>
        </p:nvGraphicFramePr>
        <p:xfrm>
          <a:off x="904875" y="1563688"/>
          <a:ext cx="7726362" cy="2496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5454">
                  <a:extLst>
                    <a:ext uri="{9D8B030D-6E8A-4147-A177-3AD203B41FA5}">
                      <a16:colId xmlns:a16="http://schemas.microsoft.com/office/drawing/2014/main" val="245856550"/>
                    </a:ext>
                  </a:extLst>
                </a:gridCol>
                <a:gridCol w="2575454">
                  <a:extLst>
                    <a:ext uri="{9D8B030D-6E8A-4147-A177-3AD203B41FA5}">
                      <a16:colId xmlns:a16="http://schemas.microsoft.com/office/drawing/2014/main" val="1984821047"/>
                    </a:ext>
                  </a:extLst>
                </a:gridCol>
                <a:gridCol w="2575454">
                  <a:extLst>
                    <a:ext uri="{9D8B030D-6E8A-4147-A177-3AD203B41FA5}">
                      <a16:colId xmlns:a16="http://schemas.microsoft.com/office/drawing/2014/main" val="35213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H" dirty="0"/>
                        <a:t>Sujets souhaités par vous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Cours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Exercices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447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 sz="13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 TDV mais tout particulièrement les exercices avec centre instantané de rotation 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2000" dirty="0"/>
                        <a:t>     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2000" dirty="0"/>
                        <a:t> 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890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 sz="13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 NVM sur structures complexes, notamment sur des arcs</a:t>
                      </a:r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2000" dirty="0"/>
                        <a:t> ✓ arcs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2000" dirty="0"/>
                        <a:t> ✓ poutres 3D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342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 dirty="0"/>
                        <a:t>Isostatique / hyperstatique / mécanisme (Priorité basse)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2000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CH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14693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Exercices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575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EBD60C-B43C-406C-880F-06D8C5EC3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275" y="916170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CH" sz="1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Contrôler les composantes horizontale et verticale de la force de réaction en D par le théorème des déplacements virtuels. </a:t>
            </a:r>
            <a:r>
              <a:rPr lang="fr-CH" sz="1800" b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Tracer le champ des déplacements virtuels correspondant. Indiquer pour chaque fragment le type de mouvement qui correspond au mécanisme.</a:t>
            </a:r>
            <a:r>
              <a:rPr lang="fr-CH" sz="1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 Comme exemple, voir la solution pour la composante horizontale de la force de réaction en A. </a:t>
            </a:r>
            <a:endParaRPr lang="fr-CH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D4DF97-9123-4E4D-BA8D-D0E7CB05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Contrôler les forces de réactions avec le </a:t>
            </a:r>
            <a:r>
              <a:rPr lang="fr-CH" dirty="0" err="1"/>
              <a:t>Tdv</a:t>
            </a:r>
            <a:endParaRPr lang="fr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79B33-B4D5-4226-9D63-72C3C58B5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D9CA9-7BB0-4FF7-A189-ABEB04A6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AA156-5E32-4812-AD35-7D99A8F4F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D6859C49-FC4D-4FEB-9C9A-A2CE598D8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69" y="2670356"/>
            <a:ext cx="4750681" cy="178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0B3E61-AC43-4F45-A428-64E9F7BBF69C}"/>
              </a:ext>
            </a:extLst>
          </p:cNvPr>
          <p:cNvSpPr txBox="1"/>
          <p:nvPr/>
        </p:nvSpPr>
        <p:spPr>
          <a:xfrm>
            <a:off x="5665780" y="3071436"/>
            <a:ext cx="338196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altLang="fr-F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Description du champ de d</a:t>
            </a:r>
            <a:r>
              <a:rPr kumimoji="0" lang="fr-CH" altLang="fr-F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kumimoji="0" lang="fr-CH" altLang="fr-F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placements virtuels</a:t>
            </a:r>
            <a:r>
              <a:rPr kumimoji="0" lang="fr-CH" altLang="fr-F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fr-CH" altLang="fr-F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fr-CH" altLang="fr-F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CH" altLang="fr-F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0" lang="fr-CH" altLang="fr-F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fr-CH" altLang="fr-F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fr-CH" altLang="fr-F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rotation autour de G par </a:t>
            </a:r>
            <a:r>
              <a:rPr kumimoji="0" lang="fr-CH" altLang="fr-F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0" lang="fr-CH" altLang="fr-F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u/4m</a:t>
            </a:r>
            <a:endParaRPr kumimoji="0" lang="fr-CH" altLang="fr-F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CH" altLang="fr-F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0" lang="fr-CH" altLang="fr-F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fr-CH" altLang="fr-F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fr-CH" altLang="fr-F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rotation autour de C par </a:t>
            </a:r>
            <a:r>
              <a:rPr kumimoji="0" lang="fr-CH" altLang="fr-F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0" lang="fr-CH" altLang="fr-F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u/4m</a:t>
            </a:r>
            <a:endParaRPr kumimoji="0" lang="fr-CH" altLang="fr-FR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CH" altLang="fr-F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0" lang="fr-CH" altLang="fr-F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fr-CH" altLang="fr-F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fr-CH" altLang="fr-F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ne bouge pas</a:t>
            </a:r>
            <a:endParaRPr kumimoji="0" lang="fr-CH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01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071080-E719-4332-AB11-EFD726C2F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69D7E1-FC7A-4A29-9618-4090AB489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69910-C20A-4C8E-A300-29C9BF07D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70541-6BBE-4501-B128-E8802F7C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0E791-8AE1-4791-9A51-3091AC1D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3C125-E9FB-4371-AFEE-891FE18F19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4874" y="863668"/>
            <a:ext cx="7810363" cy="35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7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163D63-E5E7-4467-BEF6-54595AFD7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3F1D39-290D-4C1D-9A98-2B4770F4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Poutres courbées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CAD0-A442-4694-BFC2-C459A33B1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EC886-9A2E-4B4A-93AF-507F761A4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212D5-468C-4EDA-8357-F9F1F72F5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BF7687-F549-45E0-88EC-DF1D717EF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12" y="1583984"/>
            <a:ext cx="8171407" cy="234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04875" y="1203785"/>
            <a:ext cx="5684055" cy="33867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CH" dirty="0"/>
              <a:t>Déterminer si la structure est </a:t>
            </a:r>
            <a:r>
              <a:rPr lang="fr-CH" b="1" dirty="0"/>
              <a:t>globalement </a:t>
            </a:r>
            <a:r>
              <a:rPr lang="fr-CH" dirty="0"/>
              <a:t>isostatique, hyperstatique ou un mécanisme. </a:t>
            </a:r>
            <a:endParaRPr lang="en-GB" dirty="0"/>
          </a:p>
          <a:p>
            <a:pPr lvl="0"/>
            <a:r>
              <a:rPr lang="fr-CH" dirty="0"/>
              <a:t>Si la structure est hyperstatique : Quel est son degré d’hyperstaticité ? </a:t>
            </a:r>
            <a:endParaRPr lang="en-GB" dirty="0"/>
          </a:p>
          <a:p>
            <a:pPr lvl="0"/>
            <a:r>
              <a:rPr lang="fr-CH" dirty="0"/>
              <a:t>Si la structure est un mécanisme : Dessiner quel mécanisme peut se former.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Isostatique</a:t>
            </a:r>
            <a:r>
              <a:rPr lang="en-US" dirty="0"/>
              <a:t> / </a:t>
            </a:r>
            <a:r>
              <a:rPr lang="en-US" dirty="0" err="1"/>
              <a:t>hyperstatique</a:t>
            </a:r>
            <a:r>
              <a:rPr lang="en-US" dirty="0"/>
              <a:t> / </a:t>
            </a:r>
            <a:r>
              <a:rPr lang="en-US" dirty="0" err="1"/>
              <a:t>mécanisme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329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D2CB75-D186-42EF-8672-5A8B70EC9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EAABBF-9832-42E1-9C5C-810A178A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Isostatique</a:t>
            </a:r>
            <a:r>
              <a:rPr lang="en-US" dirty="0"/>
              <a:t> / </a:t>
            </a:r>
            <a:r>
              <a:rPr lang="en-US" dirty="0" err="1"/>
              <a:t>hyperstatique</a:t>
            </a:r>
            <a:r>
              <a:rPr lang="en-US" dirty="0"/>
              <a:t> / </a:t>
            </a:r>
            <a:r>
              <a:rPr lang="en-US" dirty="0" err="1"/>
              <a:t>mécanisme</a:t>
            </a:r>
            <a:endParaRPr lang="fr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93B43-E778-4C98-B21B-0C02F773A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89F4-AC03-446F-91E2-0AA386CC9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E712F-AA20-4B8C-9EAA-FEF0C329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E71E5-B31B-4F64-AE94-64A8F585FB3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" t="7686" r="8676" b="28708"/>
          <a:stretch/>
        </p:blipFill>
        <p:spPr bwMode="auto">
          <a:xfrm>
            <a:off x="663208" y="521335"/>
            <a:ext cx="4495165" cy="46221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380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Isostatique</a:t>
            </a:r>
            <a:r>
              <a:rPr lang="en-US" dirty="0"/>
              <a:t> / </a:t>
            </a:r>
            <a:r>
              <a:rPr lang="en-US" dirty="0" err="1"/>
              <a:t>hyperstatique</a:t>
            </a:r>
            <a:r>
              <a:rPr lang="en-US" dirty="0"/>
              <a:t> / </a:t>
            </a:r>
            <a:r>
              <a:rPr lang="en-US" dirty="0" err="1"/>
              <a:t>mécanisme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C7DA7C-3646-42C1-9DEC-B8083C1FDF6B}"/>
              </a:ext>
            </a:extLst>
          </p:cNvPr>
          <p:cNvSpPr/>
          <p:nvPr/>
        </p:nvSpPr>
        <p:spPr>
          <a:xfrm>
            <a:off x="2187996" y="1561636"/>
            <a:ext cx="695644" cy="387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9E3B4F-0E1B-4BE2-A99D-0FA0DF431A28}"/>
              </a:ext>
            </a:extLst>
          </p:cNvPr>
          <p:cNvSpPr/>
          <p:nvPr/>
        </p:nvSpPr>
        <p:spPr>
          <a:xfrm>
            <a:off x="2187996" y="3117068"/>
            <a:ext cx="695644" cy="424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EC2AB-D876-4FEB-98FF-DAAED5865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87" b="57460"/>
          <a:stretch/>
        </p:blipFill>
        <p:spPr>
          <a:xfrm>
            <a:off x="1036903" y="863312"/>
            <a:ext cx="7494580" cy="427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9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Préparation de l’examen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321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48A6C70-7FF5-480A-B09B-7D0A19B2F431}">
  <ds:schemaRefs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1564</TotalTime>
  <Words>539</Words>
  <Application>Microsoft Office PowerPoint</Application>
  <PresentationFormat>On-screen Show (16:9)</PresentationFormat>
  <Paragraphs>111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Franklin Gothic Demi Cond</vt:lpstr>
      <vt:lpstr>Symbol</vt:lpstr>
      <vt:lpstr>Times New Roman</vt:lpstr>
      <vt:lpstr>Wingdings</vt:lpstr>
      <vt:lpstr>Thème Office</vt:lpstr>
      <vt:lpstr>Exercices Information examen final</vt:lpstr>
      <vt:lpstr>Exercices</vt:lpstr>
      <vt:lpstr>Contrôler les forces de réactions avec le Tdv</vt:lpstr>
      <vt:lpstr>PowerPoint Presentation</vt:lpstr>
      <vt:lpstr>Poutres courbées</vt:lpstr>
      <vt:lpstr>Isostatique / hyperstatique / mécanisme</vt:lpstr>
      <vt:lpstr>Isostatique / hyperstatique / mécanisme</vt:lpstr>
      <vt:lpstr>Isostatique / hyperstatique / mécanisme</vt:lpstr>
      <vt:lpstr>Préparation de l’examen</vt:lpstr>
      <vt:lpstr>Examen</vt:lpstr>
      <vt:lpstr>Sujets</vt:lpstr>
      <vt:lpstr>Préparation à l’examen</vt:lpstr>
      <vt:lpstr>Examen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Katrin Beyer</cp:lastModifiedBy>
  <cp:revision>89</cp:revision>
  <cp:lastPrinted>2023-05-22T15:17:06Z</cp:lastPrinted>
  <dcterms:created xsi:type="dcterms:W3CDTF">2019-04-02T06:24:35Z</dcterms:created>
  <dcterms:modified xsi:type="dcterms:W3CDTF">2024-01-17T17:52:16Z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